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16" r:id="rId2"/>
    <p:sldId id="318" r:id="rId3"/>
    <p:sldId id="319" r:id="rId4"/>
    <p:sldId id="320" r:id="rId5"/>
    <p:sldId id="321" r:id="rId6"/>
    <p:sldId id="322" r:id="rId7"/>
    <p:sldId id="323" r:id="rId8"/>
    <p:sldId id="325" r:id="rId9"/>
    <p:sldId id="355" r:id="rId10"/>
  </p:sldIdLst>
  <p:sldSz cx="12190413" cy="6858000"/>
  <p:notesSz cx="6797675" cy="9928225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olo Formigoni" initials="PF" lastIdx="1" clrIdx="0">
    <p:extLst>
      <p:ext uri="{19B8F6BF-5375-455C-9EA6-DF929625EA0E}">
        <p15:presenceInfo xmlns:p15="http://schemas.microsoft.com/office/powerpoint/2012/main" userId="S::paolo.formigoni@asst-val.it::8f31d669-2c48-46a3-9466-93972cbb3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8A1A"/>
    <a:srgbClr val="38A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40CED4-6F89-470E-A152-1CC00C5A54D9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BDFB3C-F1F9-4A69-B440-AC29481054F1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281" y="2130428"/>
            <a:ext cx="10361851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1784068" y="274641"/>
            <a:ext cx="3655008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12694" y="274641"/>
            <a:ext cx="10768198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2960" y="4406903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2960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12696" y="1600203"/>
            <a:ext cx="721054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226413" y="1600203"/>
            <a:ext cx="72126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113" y="273053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521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521" y="1600203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521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3AFC3-39A8-4419-B3E5-FF4991972C74}" type="datetimeFigureOut">
              <a:rPr lang="it-IT" smtClean="0"/>
              <a:pPr/>
              <a:t>11/10/2024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058" y="6356353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6463" y="6356353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A0D0E-B57D-44BF-823C-E988F788790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distretto2@asst-val.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000" dirty="0"/>
              <a:t>Casa di Comunità a Berbenno in Valtellina ( </a:t>
            </a:r>
            <a:r>
              <a:rPr lang="it-IT" sz="3000" dirty="0" err="1"/>
              <a:t>Spoke</a:t>
            </a:r>
            <a:r>
              <a:rPr lang="it-IT" sz="3000" dirty="0"/>
              <a:t> ) :  attiva </a:t>
            </a:r>
          </a:p>
          <a:p>
            <a:pPr marL="0" indent="0">
              <a:buNone/>
            </a:pPr>
            <a:r>
              <a:rPr lang="it-IT" sz="3000" dirty="0"/>
              <a:t>Casa di Comunità a Chiesa in Valmalenco ( </a:t>
            </a:r>
            <a:r>
              <a:rPr lang="it-IT" sz="3000" dirty="0" err="1"/>
              <a:t>Spoke</a:t>
            </a:r>
            <a:r>
              <a:rPr lang="it-IT" sz="3000" dirty="0"/>
              <a:t> ): attiva </a:t>
            </a:r>
          </a:p>
          <a:p>
            <a:pPr marL="0" indent="0">
              <a:buNone/>
            </a:pPr>
            <a:r>
              <a:rPr lang="it-IT" sz="3000" dirty="0"/>
              <a:t>Casa della Comunità di Sondrio ( Hub) : (apertura nel 2025)</a:t>
            </a:r>
          </a:p>
          <a:p>
            <a:pPr marL="0" indent="0">
              <a:buNone/>
            </a:pPr>
            <a:r>
              <a:rPr lang="it-IT" sz="3000" dirty="0"/>
              <a:t>COT attiva dal 15/12/2022                          </a:t>
            </a:r>
          </a:p>
          <a:p>
            <a:pPr marL="0" indent="0">
              <a:buNone/>
            </a:pPr>
            <a:r>
              <a:rPr lang="it-IT" sz="3000" dirty="0"/>
              <a:t>Cinque punti prelievo a: Berbenno(infermieri e MMG), Ponte (</a:t>
            </a:r>
            <a:r>
              <a:rPr lang="it-IT" sz="3000" dirty="0" err="1"/>
              <a:t>Mednet</a:t>
            </a:r>
            <a:r>
              <a:rPr lang="it-IT" sz="3000" dirty="0"/>
              <a:t>), Chiuro (</a:t>
            </a:r>
            <a:r>
              <a:rPr lang="it-IT" sz="3000" dirty="0" err="1"/>
              <a:t>Mednet</a:t>
            </a:r>
            <a:r>
              <a:rPr lang="it-IT" sz="3000" dirty="0"/>
              <a:t>), Chiesa Valmalenco (Grandangolo), Castello dell’Acqua (Comune)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1236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94606" y="404664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b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600" dirty="0"/>
            </a:br>
            <a:endParaRPr lang="it-IT" sz="36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FC42E45-BDD4-8269-F3A0-9A9FC628E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253" y="1268760"/>
            <a:ext cx="10971372" cy="45259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Presso la </a:t>
            </a:r>
            <a:r>
              <a:rPr lang="it-IT" sz="3100" b="1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Casa della Comunità Hub ( Sondrio</a:t>
            </a:r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) sono presenti i seguenti servizi:</a:t>
            </a:r>
          </a:p>
          <a:p>
            <a:endParaRPr lang="it-IT" sz="3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Commissione Invalidi </a:t>
            </a:r>
          </a:p>
          <a:p>
            <a:pPr lvl="0"/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Consultorio Familiare</a:t>
            </a:r>
          </a:p>
          <a:p>
            <a:r>
              <a:rPr lang="it-IT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 </a:t>
            </a:r>
            <a:r>
              <a:rPr lang="it-IT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8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rotesi e Ausili</a:t>
            </a:r>
            <a:endParaRPr lang="it-IT" sz="3100" dirty="0">
              <a:solidFill>
                <a:srgbClr val="00206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it-IT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Assistenza Integrativa</a:t>
            </a:r>
          </a:p>
          <a:p>
            <a:pPr lvl="0"/>
            <a:r>
              <a:rPr lang="it-IT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Servizio </a:t>
            </a:r>
            <a:r>
              <a:rPr lang="it-IT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it-IT" sz="32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ragilità</a:t>
            </a:r>
          </a:p>
          <a:p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Ufficio Scelta/Revoca </a:t>
            </a:r>
          </a:p>
          <a:p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Ambulatorio Attività Vaccinale</a:t>
            </a:r>
          </a:p>
          <a:p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Ambulatorio Rilascio Certificazioni Medico Legali (Rilascio e rinnovo di patente di guida, patente nautica, porto d’armi, contrassegno disabili, esenzione cintura di sicurezza)</a:t>
            </a:r>
          </a:p>
          <a:p>
            <a:r>
              <a:rPr lang="it-IT" sz="3100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Servizio Dipendenze (S.E.R.D.)</a:t>
            </a:r>
          </a:p>
          <a:p>
            <a:pPr marL="0" lvl="0" indent="0">
              <a:buNone/>
            </a:pPr>
            <a:endParaRPr lang="it-IT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it-IT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D61CE85-24FF-F979-1883-2CCC9496D525}"/>
              </a:ext>
            </a:extLst>
          </p:cNvPr>
          <p:cNvSpPr txBox="1"/>
          <p:nvPr/>
        </p:nvSpPr>
        <p:spPr>
          <a:xfrm>
            <a:off x="838621" y="265888"/>
            <a:ext cx="105131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it-IT" sz="30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000" dirty="0"/>
            </a:br>
            <a:r>
              <a:rPr lang="it-IT" sz="3000" dirty="0"/>
              <a:t>DISTRETTO MEDIA VALTELLINA</a:t>
            </a:r>
          </a:p>
        </p:txBody>
      </p:sp>
    </p:spTree>
    <p:extLst>
      <p:ext uri="{BB962C8B-B14F-4D97-AF65-F5344CB8AC3E}">
        <p14:creationId xmlns:p14="http://schemas.microsoft.com/office/powerpoint/2010/main" val="808003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regime presso la CDC hub saranno attivati:</a:t>
            </a:r>
          </a:p>
          <a:p>
            <a:pPr>
              <a:buFontTx/>
              <a:buChar char="-"/>
            </a:pPr>
            <a:r>
              <a:rPr lang="it-IT" dirty="0"/>
              <a:t>Continuità Assistenziale</a:t>
            </a:r>
          </a:p>
          <a:p>
            <a:pPr>
              <a:buFontTx/>
              <a:buChar char="-"/>
            </a:pPr>
            <a:r>
              <a:rPr lang="it-IT" dirty="0"/>
              <a:t>Ambulatori MMG</a:t>
            </a:r>
          </a:p>
          <a:p>
            <a:pPr>
              <a:buFontTx/>
              <a:buChar char="-"/>
            </a:pPr>
            <a:r>
              <a:rPr lang="it-IT" dirty="0" err="1"/>
              <a:t>Pua</a:t>
            </a:r>
            <a:r>
              <a:rPr lang="it-IT" dirty="0"/>
              <a:t> ( con coinvolgimento di operatori dell’Ufficio di Piano e di </a:t>
            </a:r>
          </a:p>
          <a:p>
            <a:pPr marL="0" indent="0">
              <a:buNone/>
            </a:pPr>
            <a:r>
              <a:rPr lang="it-IT" dirty="0"/>
              <a:t>    enti del terzo settore)</a:t>
            </a:r>
          </a:p>
          <a:p>
            <a:pPr marL="0" indent="0">
              <a:buNone/>
            </a:pPr>
            <a:r>
              <a:rPr lang="it-IT" dirty="0"/>
              <a:t>- Ambulatorio infermieristico</a:t>
            </a:r>
          </a:p>
        </p:txBody>
      </p:sp>
    </p:spTree>
    <p:extLst>
      <p:ext uri="{BB962C8B-B14F-4D97-AF65-F5344CB8AC3E}">
        <p14:creationId xmlns:p14="http://schemas.microsoft.com/office/powerpoint/2010/main" val="600872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/>
              <a:t>Casa di Comunità di Berbenno </a:t>
            </a:r>
            <a:r>
              <a:rPr lang="it-IT" dirty="0"/>
              <a:t>( </a:t>
            </a:r>
            <a:r>
              <a:rPr lang="it-IT" dirty="0" err="1"/>
              <a:t>Spoke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Sono presenti i seguenti servizi:</a:t>
            </a:r>
          </a:p>
          <a:p>
            <a:pPr marL="0" indent="0">
              <a:buNone/>
            </a:pPr>
            <a:r>
              <a:rPr lang="it-IT" dirty="0"/>
              <a:t>-Ambulatorio cardiologico</a:t>
            </a:r>
          </a:p>
          <a:p>
            <a:pPr marL="0" indent="0">
              <a:buNone/>
            </a:pPr>
            <a:r>
              <a:rPr lang="it-IT" dirty="0"/>
              <a:t>-Assistente Sociale ( su appuntamento)</a:t>
            </a:r>
          </a:p>
          <a:p>
            <a:pPr marL="0" indent="0">
              <a:buNone/>
            </a:pPr>
            <a:r>
              <a:rPr lang="it-IT" dirty="0"/>
              <a:t>Da parte della Medicina di Gruppo ivi operante vengono garantiti:</a:t>
            </a:r>
          </a:p>
          <a:p>
            <a:pPr marL="0" indent="0">
              <a:buNone/>
            </a:pPr>
            <a:r>
              <a:rPr lang="it-IT" dirty="0"/>
              <a:t>-Prelievi ematici e medicazioni</a:t>
            </a:r>
          </a:p>
          <a:p>
            <a:pPr marL="0" indent="0">
              <a:buNone/>
            </a:pPr>
            <a:r>
              <a:rPr lang="it-IT" dirty="0"/>
              <a:t>-Gestione pratiche di competenza ufficio Scelta/revoca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1351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Casa di Comunità di Chiesa in Valmalenco </a:t>
            </a:r>
            <a:r>
              <a:rPr lang="it-IT" dirty="0"/>
              <a:t>( </a:t>
            </a:r>
            <a:r>
              <a:rPr lang="it-IT" dirty="0" err="1"/>
              <a:t>Spoke</a:t>
            </a:r>
            <a:r>
              <a:rPr lang="it-IT" dirty="0"/>
              <a:t>)</a:t>
            </a:r>
          </a:p>
          <a:p>
            <a:pPr marL="0" indent="0">
              <a:buNone/>
            </a:pPr>
            <a:r>
              <a:rPr lang="it-IT" dirty="0"/>
              <a:t>Sono presenti i seguenti servizi ( 1 giorno alla settimana) :</a:t>
            </a:r>
          </a:p>
          <a:p>
            <a:pPr marL="0" indent="0">
              <a:buNone/>
            </a:pPr>
            <a:r>
              <a:rPr lang="it-IT" dirty="0"/>
              <a:t>-Ambulatorio infermieristico</a:t>
            </a:r>
          </a:p>
          <a:p>
            <a:pPr marL="0" indent="0">
              <a:buNone/>
            </a:pPr>
            <a:r>
              <a:rPr lang="it-IT" dirty="0"/>
              <a:t>-Assistente Sociale </a:t>
            </a:r>
          </a:p>
          <a:p>
            <a:pPr marL="0" indent="0">
              <a:buNone/>
            </a:pPr>
            <a:r>
              <a:rPr lang="it-IT" dirty="0"/>
              <a:t>-Ufficio Scelta/revoca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Da parte della Cooperativa Grandangolo vengono garantiti i prelievi ematici ( 3 giorni alla settimana)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-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905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  COT </a:t>
            </a:r>
            <a:r>
              <a:rPr lang="it-IT" sz="2400" dirty="0"/>
              <a:t>( Centrale Operativa territoriale . Attiva dal 15/12/22 )</a:t>
            </a:r>
          </a:p>
          <a:p>
            <a:pPr marL="0" indent="0">
              <a:buNone/>
            </a:pPr>
            <a:r>
              <a:rPr lang="it-IT" dirty="0"/>
              <a:t>Ubicata presso la sede della nuova CDC, eroga le seguenti attività:</a:t>
            </a:r>
          </a:p>
          <a:p>
            <a:pPr marL="0" indent="0">
              <a:buNone/>
            </a:pPr>
            <a:r>
              <a:rPr lang="it-IT" dirty="0"/>
              <a:t>-</a:t>
            </a:r>
            <a:r>
              <a:rPr lang="it-IT" dirty="0" err="1"/>
              <a:t>Transitional</a:t>
            </a:r>
            <a:r>
              <a:rPr lang="it-IT" dirty="0"/>
              <a:t> care ( passaggio tra diversi setting assistenziali )</a:t>
            </a:r>
          </a:p>
          <a:p>
            <a:pPr marL="0" indent="0">
              <a:buNone/>
            </a:pPr>
            <a:r>
              <a:rPr lang="it-IT" dirty="0"/>
              <a:t>.Gestione dimissioni protette da ospedale (verso altre strutture o attivazione  ADI)</a:t>
            </a:r>
          </a:p>
          <a:p>
            <a:pPr marL="0" indent="0">
              <a:buNone/>
            </a:pPr>
            <a:r>
              <a:rPr lang="it-IT" dirty="0"/>
              <a:t>.Gestione dimissioni protette da PS ( Progetto PS Sondrio)</a:t>
            </a:r>
          </a:p>
          <a:p>
            <a:pPr marL="0" indent="0">
              <a:buNone/>
            </a:pPr>
            <a:r>
              <a:rPr lang="it-IT" dirty="0"/>
              <a:t>.Gestione liste d’attesa ODC (Ospedale di Comunità. Attivo a Morbegno). Ammissioni anche dal territorio ( tramite MMG)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7396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678" y="1473642"/>
            <a:ext cx="10971372" cy="4525963"/>
          </a:xfrm>
        </p:spPr>
        <p:txBody>
          <a:bodyPr/>
          <a:lstStyle/>
          <a:p>
            <a:r>
              <a:rPr lang="it-IT" dirty="0"/>
              <a:t>COT : attività da implementare</a:t>
            </a:r>
          </a:p>
          <a:p>
            <a:pPr marL="0" indent="0">
              <a:buNone/>
            </a:pPr>
            <a:r>
              <a:rPr lang="it-IT" dirty="0"/>
              <a:t>-Prenotazione sulle agende delle CDC ( con slot dedicati per i fragili)</a:t>
            </a:r>
          </a:p>
          <a:p>
            <a:pPr marL="0" indent="0">
              <a:buNone/>
            </a:pPr>
            <a:r>
              <a:rPr lang="it-IT" dirty="0"/>
              <a:t>-Telemedicina ( telesorveglianza, </a:t>
            </a:r>
            <a:r>
              <a:rPr lang="it-IT" dirty="0" err="1"/>
              <a:t>televisita</a:t>
            </a:r>
            <a:r>
              <a:rPr lang="it-IT" dirty="0"/>
              <a:t>, teleconsulto)</a:t>
            </a:r>
          </a:p>
          <a:p>
            <a:pPr marL="0" indent="0">
              <a:buNone/>
            </a:pPr>
            <a:r>
              <a:rPr lang="it-IT" dirty="0"/>
              <a:t>-Integrazione con Centro Servizi ASST per presa in carico del cronico</a:t>
            </a:r>
          </a:p>
        </p:txBody>
      </p:sp>
    </p:spTree>
    <p:extLst>
      <p:ext uri="{BB962C8B-B14F-4D97-AF65-F5344CB8AC3E}">
        <p14:creationId xmlns:p14="http://schemas.microsoft.com/office/powerpoint/2010/main" val="147517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/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8DBE602-0C1A-427A-A25F-56260F54F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027B07E9-9F93-B449-BE49-511B29076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678" y="1473642"/>
            <a:ext cx="10971372" cy="4525963"/>
          </a:xfrm>
        </p:spPr>
        <p:txBody>
          <a:bodyPr/>
          <a:lstStyle/>
          <a:p>
            <a:r>
              <a:rPr lang="it-IT" dirty="0"/>
              <a:t>COT – attività dal 01/01/24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9191EDD-0C83-5E59-8542-C0A6A7472B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7606" y="1988840"/>
            <a:ext cx="6046461" cy="3645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00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3B4336-5FCA-C3B5-EF24-54CD85196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539384-D2EA-194C-5FF9-31E163EE6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614" y="286918"/>
            <a:ext cx="10971372" cy="1143000"/>
          </a:xfrm>
        </p:spPr>
        <p:txBody>
          <a:bodyPr>
            <a:normAutofit fontScale="90000"/>
          </a:bodyPr>
          <a:lstStyle/>
          <a:p>
            <a:pPr marL="230505" indent="-226695" algn="ctr"/>
            <a:br>
              <a:rPr lang="it-IT" sz="3600" dirty="0"/>
            </a:br>
            <a:br>
              <a:rPr lang="it-IT" sz="3600" dirty="0"/>
            </a:br>
            <a:r>
              <a:rPr kumimoji="0" lang="it-IT" sz="33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ASST Valtellina e Alto Lario   </a:t>
            </a:r>
            <a:br>
              <a:rPr lang="it-IT" sz="3300" dirty="0"/>
            </a:br>
            <a:r>
              <a:rPr lang="it-IT" sz="3300" dirty="0"/>
              <a:t>DISTRETTO MEDIA VALTELLINA</a:t>
            </a:r>
            <a:br>
              <a:rPr lang="it-IT" sz="3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it-IT" sz="3300" dirty="0"/>
            </a:br>
            <a:endParaRPr lang="it-IT" sz="33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605D244-8213-D8E7-FB84-67188096A239}"/>
              </a:ext>
            </a:extLst>
          </p:cNvPr>
          <p:cNvSpPr/>
          <p:nvPr/>
        </p:nvSpPr>
        <p:spPr>
          <a:xfrm>
            <a:off x="118542" y="116632"/>
            <a:ext cx="11953327" cy="6624736"/>
          </a:xfrm>
          <a:prstGeom prst="rect">
            <a:avLst/>
          </a:prstGeom>
          <a:noFill/>
          <a:ln w="190500">
            <a:solidFill>
              <a:srgbClr val="2F8A1A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BA627207-AE4F-CD98-7EDB-0A96752D9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1" y="5661248"/>
            <a:ext cx="1975275" cy="676715"/>
          </a:xfrm>
          <a:prstGeom prst="rect">
            <a:avLst/>
          </a:prstGeom>
        </p:spPr>
      </p:pic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D47A719A-7503-00D2-1D4C-E854DA12E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406" y="1473642"/>
            <a:ext cx="10971372" cy="4525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ASSEMBLEA DEI SINDAC DISTRASSEMGLEA DEI SINDACI DISETTO MEDIA VALTELLI</a:t>
            </a:r>
            <a:r>
              <a:rPr kumimoji="0" lang="it-IT" sz="3200" b="0" i="0" u="none" strike="noStrike" kern="1200" cap="none" spc="0" normalizeH="0" baseline="0" noProof="0" dirty="0">
                <a:ln>
                  <a:noFill/>
                </a:ln>
                <a:solidFill>
                  <a:srgbClr val="2F8A1A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 </a:t>
            </a:r>
            <a:br>
              <a:rPr lang="it-IT" sz="3200" dirty="0"/>
            </a:br>
            <a:r>
              <a:rPr lang="it-IT" sz="3200" dirty="0"/>
              <a:t>                                               </a:t>
            </a:r>
          </a:p>
          <a:p>
            <a:pPr marL="0" indent="0" algn="ctr">
              <a:buNone/>
            </a:pPr>
            <a:r>
              <a:rPr lang="it-IT" sz="3200" i="1" dirty="0"/>
              <a:t>                       Per comunicazioni: </a:t>
            </a:r>
            <a:r>
              <a:rPr lang="it-IT" sz="3200" i="1" dirty="0">
                <a:hlinkClick r:id="rId3"/>
              </a:rPr>
              <a:t>distretto2@asst-val.it</a:t>
            </a:r>
            <a:endParaRPr lang="it-IT" sz="3200" b="1" i="1" dirty="0">
              <a:solidFill>
                <a:schemeClr val="bg1"/>
              </a:solidFill>
            </a:endParaRPr>
          </a:p>
          <a:p>
            <a:endParaRPr lang="it-IT" b="1" i="1" dirty="0">
              <a:solidFill>
                <a:schemeClr val="bg1"/>
              </a:solidFill>
            </a:endParaRPr>
          </a:p>
          <a:p>
            <a:r>
              <a:rPr lang="it-IT" sz="3200" b="1" i="1" dirty="0">
                <a:solidFill>
                  <a:schemeClr val="bg1"/>
                </a:solidFill>
              </a:rPr>
              <a:t>                             Gal.it</a:t>
            </a:r>
            <a:r>
              <a:rPr lang="it-IT" sz="3200" dirty="0"/>
              <a:t>                            </a:t>
            </a:r>
          </a:p>
          <a:p>
            <a:pPr marL="0" indent="0">
              <a:buNone/>
            </a:pPr>
            <a:r>
              <a:rPr lang="it-IT" sz="3200" dirty="0"/>
              <a:t>                                                                                        </a:t>
            </a:r>
            <a:r>
              <a:rPr lang="it-IT" sz="3200" i="1" dirty="0">
                <a:latin typeface="Algerian" panose="04020705040A02060702" pitchFamily="82" charset="0"/>
              </a:rPr>
              <a:t>Grazie!!!</a:t>
            </a:r>
          </a:p>
          <a:p>
            <a:pPr marL="0" indent="0">
              <a:buNone/>
            </a:pPr>
            <a:r>
              <a:rPr lang="it-IT" sz="3200" dirty="0"/>
              <a:t>                      </a:t>
            </a:r>
            <a:endParaRPr lang="it-IT" sz="3200" b="1" i="1" dirty="0">
              <a:solidFill>
                <a:schemeClr val="bg1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35975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</TotalTime>
  <Words>547</Words>
  <Application>Microsoft Office PowerPoint</Application>
  <PresentationFormat>Personalizzato</PresentationFormat>
  <Paragraphs>68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Algerian</vt:lpstr>
      <vt:lpstr>Arial</vt:lpstr>
      <vt:lpstr>Calibri</vt:lpstr>
      <vt:lpstr>Tema di Office</vt:lpstr>
      <vt:lpstr>  ASST Valtellina e Alto Lario    DISTRETTO MEDIA VALTELLINA  </vt:lpstr>
      <vt:lpstr>    </vt:lpstr>
      <vt:lpstr>  ASST Valtellina e Alto Lario    DISTRETTO MEDIA VALTELLINA  </vt:lpstr>
      <vt:lpstr>  ASST Valtellina e Alto Lario    DISTRETTO MEDIA VALTELLINA  </vt:lpstr>
      <vt:lpstr>  ASST Valtellina e Alto Lario    DISTRETTO MEDIA VALTELLINA  </vt:lpstr>
      <vt:lpstr>  ASST Valtellina e Alto Lario    DISTRETTO MEDIA VALTELLINA  </vt:lpstr>
      <vt:lpstr>  ASST Valtellina e Alto Lario    DISTRETTO MEDIA VALTELLINA  </vt:lpstr>
      <vt:lpstr>  ASST Valtellina e Alto Lario    DISTRETTO MEDIA VALTELLINA  </vt:lpstr>
      <vt:lpstr>  ASST Valtellina e Alto Lario    DISTRETTO MEDIA VALTELLINA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simonetta.bertolina</dc:creator>
  <cp:lastModifiedBy>Chiara Tornadù</cp:lastModifiedBy>
  <cp:revision>363</cp:revision>
  <cp:lastPrinted>2024-09-04T13:30:16Z</cp:lastPrinted>
  <dcterms:created xsi:type="dcterms:W3CDTF">2021-05-27T08:08:18Z</dcterms:created>
  <dcterms:modified xsi:type="dcterms:W3CDTF">2024-10-11T12:27:47Z</dcterms:modified>
</cp:coreProperties>
</file>